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20"/>
  </p:notesMasterIdLst>
  <p:sldIdLst>
    <p:sldId id="270" r:id="rId3"/>
    <p:sldId id="271" r:id="rId4"/>
    <p:sldId id="272" r:id="rId5"/>
    <p:sldId id="273" r:id="rId6"/>
    <p:sldId id="274" r:id="rId7"/>
    <p:sldId id="275" r:id="rId8"/>
    <p:sldId id="256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meswelborn:Downloads:Tech%20Check%20Tech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ameswelborn:Downloads:Tech%20Check%20Tech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Total Doses Checked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Sheet1!$B$28:$B$29</c:f>
              <c:strCache>
                <c:ptCount val="2"/>
                <c:pt idx="0">
                  <c:v>Tech A</c:v>
                </c:pt>
                <c:pt idx="1">
                  <c:v>Tech B</c:v>
                </c:pt>
              </c:strCache>
            </c:strRef>
          </c:cat>
          <c:val>
            <c:numRef>
              <c:f>Sheet1!$C$28:$C$29</c:f>
              <c:numCache>
                <c:formatCode>General</c:formatCode>
                <c:ptCount val="2"/>
                <c:pt idx="0">
                  <c:v>519</c:v>
                </c:pt>
                <c:pt idx="1">
                  <c:v>588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5713816"/>
        <c:axId val="255714208"/>
      </c:barChart>
      <c:catAx>
        <c:axId val="255713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5714208"/>
        <c:crosses val="autoZero"/>
        <c:auto val="1"/>
        <c:lblAlgn val="ctr"/>
        <c:lblOffset val="100"/>
        <c:noMultiLvlLbl val="0"/>
      </c:catAx>
      <c:valAx>
        <c:axId val="25571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5713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Sheet1!$B$35:$B$39</c:f>
              <c:strCache>
                <c:ptCount val="5"/>
                <c:pt idx="0">
                  <c:v>Name Error</c:v>
                </c:pt>
                <c:pt idx="1">
                  <c:v>Dose Error</c:v>
                </c:pt>
                <c:pt idx="2">
                  <c:v>Expired</c:v>
                </c:pt>
                <c:pt idx="3">
                  <c:v>Dosage Form Error</c:v>
                </c:pt>
                <c:pt idx="4">
                  <c:v>Other</c:v>
                </c:pt>
              </c:strCache>
            </c:strRef>
          </c:cat>
          <c:val>
            <c:numRef>
              <c:f>Sheet1!$C$35:$C$39</c:f>
              <c:numCache>
                <c:formatCode>General</c:formatCode>
                <c:ptCount val="5"/>
                <c:pt idx="0">
                  <c:v>5</c:v>
                </c:pt>
                <c:pt idx="1">
                  <c:v>12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cat>
            <c:strRef>
              <c:f>Sheet1!$B$35:$B$39</c:f>
              <c:strCache>
                <c:ptCount val="5"/>
                <c:pt idx="0">
                  <c:v>Name Error</c:v>
                </c:pt>
                <c:pt idx="1">
                  <c:v>Dose Error</c:v>
                </c:pt>
                <c:pt idx="2">
                  <c:v>Expired</c:v>
                </c:pt>
                <c:pt idx="3">
                  <c:v>Dosage Form Error</c:v>
                </c:pt>
                <c:pt idx="4">
                  <c:v>Other</c:v>
                </c:pt>
              </c:strCache>
            </c:strRef>
          </c:cat>
          <c:val>
            <c:numRef>
              <c:f>Sheet1!$D$35:$D$39</c:f>
              <c:numCache>
                <c:formatCode>0%</c:formatCode>
                <c:ptCount val="5"/>
                <c:pt idx="0">
                  <c:v>0.22727272727272699</c:v>
                </c:pt>
                <c:pt idx="1">
                  <c:v>0.54545454545454497</c:v>
                </c:pt>
                <c:pt idx="2">
                  <c:v>0</c:v>
                </c:pt>
                <c:pt idx="3">
                  <c:v>0.18181818181818199</c:v>
                </c:pt>
                <c:pt idx="4">
                  <c:v>4.54545454545454E-2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553377256414372E-2"/>
          <c:y val="5.6617775719211574E-2"/>
          <c:w val="0.6999594247147678"/>
          <c:h val="0.865713035870516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doses checked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589</c:v>
                </c:pt>
                <c:pt idx="1">
                  <c:v>511</c:v>
                </c:pt>
                <c:pt idx="2">
                  <c:v>1011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718520"/>
        <c:axId val="255718912"/>
      </c:barChart>
      <c:catAx>
        <c:axId val="255718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55718912"/>
        <c:crosses val="autoZero"/>
        <c:auto val="1"/>
        <c:lblAlgn val="ctr"/>
        <c:lblOffset val="100"/>
        <c:noMultiLvlLbl val="0"/>
      </c:catAx>
      <c:valAx>
        <c:axId val="255718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55718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34210654223778E-2"/>
          <c:y val="9.8978272690253985E-2"/>
          <c:w val="0.67879034217944978"/>
          <c:h val="0.81326758526306997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7.3151064450277054E-2"/>
                  <c:y val="4.1246470640612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095547267117874E-2"/>
                  <c:y val="-0.169102133623275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2478588202790439E-2"/>
                  <c:y val="-8.379387988810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511350554864852E-2"/>
                  <c:y val="0.1023764445268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Sheet3!$B$6:$E$6</c:f>
              <c:strCache>
                <c:ptCount val="4"/>
                <c:pt idx="0">
                  <c:v>Name Error (A)</c:v>
                </c:pt>
                <c:pt idx="1">
                  <c:v>Dose Error (B)</c:v>
                </c:pt>
                <c:pt idx="2">
                  <c:v>Expired Medication (C ) </c:v>
                </c:pt>
                <c:pt idx="3">
                  <c:v>Dosage Form Error (D)</c:v>
                </c:pt>
              </c:strCache>
            </c:strRef>
          </c:cat>
          <c:val>
            <c:numRef>
              <c:f>Sheet3!$B$5:$E$5</c:f>
              <c:numCache>
                <c:formatCode>General</c:formatCode>
                <c:ptCount val="4"/>
                <c:pt idx="0">
                  <c:v>57</c:v>
                </c:pt>
                <c:pt idx="1">
                  <c:v>72</c:v>
                </c:pt>
                <c:pt idx="2">
                  <c:v>63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415239213519357"/>
          <c:y val="0.3550141704649375"/>
          <c:w val="0.25146164295252565"/>
          <c:h val="0.28435937280088236"/>
        </c:manualLayout>
      </c:layout>
      <c:overlay val="0"/>
      <c:txPr>
        <a:bodyPr/>
        <a:lstStyle/>
        <a:p>
          <a:pPr rtl="0"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117155810069197E-2"/>
          <c:y val="0.19090064038713411"/>
          <c:w val="0.6096219518014796"/>
          <c:h val="0.705365838390036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Total Errors introduced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Sheet1!$C$2:$C$4</c:f>
              <c:numCache>
                <c:formatCode>General</c:formatCode>
                <c:ptCount val="3"/>
                <c:pt idx="0">
                  <c:v>58</c:v>
                </c:pt>
                <c:pt idx="1">
                  <c:v>57</c:v>
                </c:pt>
                <c:pt idx="2">
                  <c:v>109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Total Errors discovered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Sheet1!$D$2:$D$4</c:f>
              <c:numCache>
                <c:formatCode>General</c:formatCode>
                <c:ptCount val="3"/>
                <c:pt idx="0">
                  <c:v>58</c:v>
                </c:pt>
                <c:pt idx="1">
                  <c:v>57</c:v>
                </c:pt>
                <c:pt idx="2">
                  <c:v>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720088"/>
        <c:axId val="255720480"/>
      </c:barChart>
      <c:catAx>
        <c:axId val="2557200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5720480"/>
        <c:crosses val="autoZero"/>
        <c:auto val="1"/>
        <c:lblAlgn val="ctr"/>
        <c:lblOffset val="100"/>
        <c:noMultiLvlLbl val="0"/>
      </c:catAx>
      <c:valAx>
        <c:axId val="2557204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57200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0.13271</cdr:x>
      <cdr:y>0.05556</cdr:y>
    </cdr:from>
    <cdr:to>
      <cdr:x>0.86916</cdr:x>
      <cdr:y>0.14931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6276" y="152400"/>
          <a:ext cx="37528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en-US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0.12727</cdr:x>
      <cdr:y>0.04037</cdr:y>
    </cdr:from>
    <cdr:to>
      <cdr:x>0.71636</cdr:x>
      <cdr:y>0.13354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0" y="123825"/>
          <a:ext cx="30861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EA7A7-4504-4328-A894-0A89882CF0A4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C99EC-27D5-4F93-A535-82CE74962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3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1711482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4125641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2239834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63224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851869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1312032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2933211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4106735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3641175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Title box size: Height-1.25” Width 9”</a:t>
            </a:r>
          </a:p>
          <a:p>
            <a:pPr eaLnBrk="1" hangingPunct="1"/>
            <a:r>
              <a:rPr lang="en-US" smtClean="0"/>
              <a:t>Title box position: Horizontal-0.5” Vertical-0.3” Top Left Corner</a:t>
            </a:r>
          </a:p>
          <a:p>
            <a:pPr eaLnBrk="1" hangingPunct="1"/>
            <a:r>
              <a:rPr lang="en-US" smtClean="0"/>
              <a:t>1pt line- Red: 3 Green: 159 Blue: 85, Height-0” Width-10”, Horizontal-0” Vertical-1.2”</a:t>
            </a:r>
          </a:p>
          <a:p>
            <a:pPr eaLnBrk="1" hangingPunct="1"/>
            <a:r>
              <a:rPr lang="en-US" smtClean="0"/>
              <a:t>Text box size: Height-4.95” Width-9”</a:t>
            </a:r>
          </a:p>
          <a:p>
            <a:pPr eaLnBrk="1" hangingPunct="1"/>
            <a:r>
              <a:rPr lang="en-US" smtClean="0"/>
              <a:t>Text box position: Horizontal-0.5” Vertical-1.75”</a:t>
            </a:r>
          </a:p>
        </p:txBody>
      </p:sp>
    </p:spTree>
    <p:extLst>
      <p:ext uri="{BB962C8B-B14F-4D97-AF65-F5344CB8AC3E}">
        <p14:creationId xmlns:p14="http://schemas.microsoft.com/office/powerpoint/2010/main" val="174686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B_gradient_4x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2081213"/>
            <a:ext cx="5822950" cy="270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759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B_gradient_4x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" y="0"/>
            <a:ext cx="9144000" cy="685800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 descr="St.Bernards_MedicalCenter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13" y="5805180"/>
            <a:ext cx="2138553" cy="99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677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B_gradient_4x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" y="0"/>
            <a:ext cx="9144000" cy="6858000"/>
          </a:xfrm>
          <a:prstGeom prst="rect">
            <a:avLst/>
          </a:prstGeom>
        </p:spPr>
      </p:pic>
      <p:pic>
        <p:nvPicPr>
          <p:cNvPr id="4" name="Picture 3" descr="St.Bernards_MedicalCenter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13" y="5805180"/>
            <a:ext cx="2138553" cy="99259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77398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830509"/>
            <a:ext cx="8229600" cy="49746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50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.Bernards_MedicalCente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446" y="1833899"/>
            <a:ext cx="5821967" cy="270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480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t.Bernards_MedicalCente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25" y="803437"/>
            <a:ext cx="7761274" cy="36023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701" y="466208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D4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90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830509"/>
            <a:ext cx="8229600" cy="49746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St.Bernards_MedicalCent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762" y="5805180"/>
            <a:ext cx="2138553" cy="99259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77398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95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ed_li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20" y="634601"/>
            <a:ext cx="9160820" cy="127234"/>
          </a:xfrm>
          <a:prstGeom prst="rect">
            <a:avLst/>
          </a:prstGeom>
        </p:spPr>
      </p:pic>
      <p:pic>
        <p:nvPicPr>
          <p:cNvPr id="3" name="Picture 2" descr="St.Bernards_MedicalCenter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762" y="5805180"/>
            <a:ext cx="2138553" cy="992595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6920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830509"/>
            <a:ext cx="8229600" cy="49746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0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6" y="2933699"/>
            <a:ext cx="213995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27456" y="3010088"/>
            <a:ext cx="6486514" cy="11430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4D4D4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50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77398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6" y="2933699"/>
            <a:ext cx="213995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9"/>
          <p:cNvSpPr>
            <a:spLocks noGrp="1"/>
          </p:cNvSpPr>
          <p:nvPr>
            <p:ph sz="quarter" idx="11"/>
          </p:nvPr>
        </p:nvSpPr>
        <p:spPr>
          <a:xfrm>
            <a:off x="2592198" y="830509"/>
            <a:ext cx="6094602" cy="59394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44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1594691-C654-DA45-89BA-2B7402558BA9}" type="datetimeFigureOut">
              <a:rPr lang="en-US" smtClean="0">
                <a:solidFill>
                  <a:prstClr val="black"/>
                </a:solidFill>
              </a:rPr>
              <a:pPr defTabSz="457200"/>
              <a:t>10/13/2015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52E6E9C7-9C78-434D-9495-5321884CCC64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94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1594691-C654-DA45-89BA-2B7402558BA9}" type="datetimeFigureOut">
              <a:rPr lang="en-US" smtClean="0">
                <a:solidFill>
                  <a:prstClr val="black"/>
                </a:solidFill>
              </a:rPr>
              <a:pPr defTabSz="457200"/>
              <a:t>10/13/2015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52E6E9C7-9C78-434D-9495-5321884CCC64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0949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1594691-C654-DA45-89BA-2B7402558BA9}" type="datetimeFigureOut">
              <a:rPr lang="en-US" smtClean="0">
                <a:solidFill>
                  <a:prstClr val="black"/>
                </a:solidFill>
              </a:rPr>
              <a:pPr defTabSz="457200"/>
              <a:t>10/13/2015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52E6E9C7-9C78-434D-9495-5321884CCC64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6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A89E6-1335-42E5-ACC0-616A541AD622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026D3-44D9-4D7F-89F3-2F56517F7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ank_gradient_4x3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4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701" y="4662080"/>
            <a:ext cx="8229600" cy="1750150"/>
          </a:xfrm>
        </p:spPr>
        <p:txBody>
          <a:bodyPr/>
          <a:lstStyle/>
          <a:p>
            <a:r>
              <a:rPr lang="en-US" sz="3200" dirty="0" smtClean="0"/>
              <a:t>Wendy Jordan, </a:t>
            </a:r>
            <a:r>
              <a:rPr lang="en-US" sz="3200" dirty="0" err="1" smtClean="0"/>
              <a:t>Pharm.D</a:t>
            </a:r>
            <a:r>
              <a:rPr lang="en-US" sz="3200" dirty="0" smtClean="0"/>
              <a:t>.</a:t>
            </a:r>
            <a:br>
              <a:rPr lang="en-US" sz="3200" dirty="0" smtClean="0"/>
            </a:br>
            <a:r>
              <a:rPr lang="en-US" sz="3200" dirty="0" smtClean="0"/>
              <a:t>Inpatient Pharmacy Manager</a:t>
            </a:r>
            <a:br>
              <a:rPr lang="en-US" sz="3200" dirty="0" smtClean="0"/>
            </a:br>
            <a:r>
              <a:rPr lang="en-US" sz="3200" dirty="0" smtClean="0"/>
              <a:t>St. </a:t>
            </a:r>
            <a:r>
              <a:rPr lang="en-US" sz="3200" dirty="0" err="1" smtClean="0"/>
              <a:t>Bernards</a:t>
            </a:r>
            <a:r>
              <a:rPr lang="en-US" sz="3200" dirty="0" smtClean="0"/>
              <a:t> Medical Center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086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Re-education</a:t>
            </a:r>
            <a:endParaRPr lang="en-US" sz="3600" dirty="0" smtClean="0">
              <a:latin typeface="Arial" charset="0"/>
              <a:ea typeface="Apex New Medium"/>
              <a:cs typeface="Arial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Four technicians qualified for training per policy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Two technicians completed training process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Two technicians required re-education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Review and discuss training packet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Additional 500 line items checked</a:t>
            </a:r>
          </a:p>
          <a:p>
            <a:pPr lvl="2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dirty="0">
                <a:solidFill>
                  <a:prstClr val="black"/>
                </a:solidFill>
              </a:rPr>
              <a:t>One technician did not complete the validation process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en-US" sz="3600" dirty="0">
                <a:solidFill>
                  <a:prstClr val="black"/>
                </a:solidFill>
                <a:ea typeface="+mn-ea"/>
                <a:cs typeface="+mn-cs"/>
              </a:rPr>
              <a:t>Total Doses Checked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73054062"/>
              </p:ext>
            </p:extLst>
          </p:nvPr>
        </p:nvGraphicFramePr>
        <p:xfrm>
          <a:off x="457200" y="1600200"/>
          <a:ext cx="8382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923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VPT Validation Process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 smtClean="0">
              <a:latin typeface="Arial" charset="0"/>
              <a:ea typeface="Apex New Medium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678347"/>
              </p:ext>
            </p:extLst>
          </p:nvPr>
        </p:nvGraphicFramePr>
        <p:xfrm>
          <a:off x="1077120" y="1676400"/>
          <a:ext cx="7228681" cy="38862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50625"/>
                <a:gridCol w="1610718"/>
                <a:gridCol w="1677179"/>
                <a:gridCol w="1767098"/>
                <a:gridCol w="1423061"/>
              </a:tblGrid>
              <a:tr h="97155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Total doses checked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Total Errors introduced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Total Errors discovered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latin typeface="+mn-lt"/>
                        </a:rPr>
                        <a:t>Percentage found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971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 smtClean="0">
                          <a:latin typeface="+mn-lt"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589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latin typeface="+mn-lt"/>
                        </a:rPr>
                        <a:t>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latin typeface="+mn-lt"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971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 smtClean="0">
                          <a:latin typeface="+mn-lt"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511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100%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971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 smtClean="0">
                          <a:latin typeface="+mn-lt"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latin typeface="+mn-lt"/>
                        </a:rPr>
                        <a:t>1011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109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107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latin typeface="+mn-lt"/>
                        </a:rPr>
                        <a:t>99.80%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2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Total Randomized Errors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417526"/>
              </p:ext>
            </p:extLst>
          </p:nvPr>
        </p:nvGraphicFramePr>
        <p:xfrm>
          <a:off x="2286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7569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Introduced Errors </a:t>
            </a:r>
            <a:r>
              <a:rPr lang="en-US" sz="3600" dirty="0" err="1">
                <a:solidFill>
                  <a:prstClr val="black"/>
                </a:solidFill>
              </a:rPr>
              <a:t>vs</a:t>
            </a:r>
            <a:r>
              <a:rPr lang="en-US" sz="3600" dirty="0">
                <a:solidFill>
                  <a:prstClr val="black"/>
                </a:solidFill>
              </a:rPr>
              <a:t> Errors Discovered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1953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7569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/>
              <a:t>August Random Audit</a:t>
            </a:r>
            <a:endParaRPr lang="en-US" sz="3600" dirty="0" smtClean="0">
              <a:latin typeface="Arial" charset="0"/>
              <a:ea typeface="Apex New Medium"/>
              <a:cs typeface="Arial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Student intern/APPE</a:t>
            </a:r>
          </a:p>
          <a:p>
            <a:pPr lvl="1"/>
            <a:r>
              <a:rPr lang="en-US" dirty="0"/>
              <a:t>Randomized nursing unit selection process</a:t>
            </a:r>
          </a:p>
          <a:p>
            <a:pPr lvl="2"/>
            <a:r>
              <a:rPr lang="en-US" dirty="0"/>
              <a:t>Three nursing units verified per random day</a:t>
            </a:r>
          </a:p>
          <a:p>
            <a:pPr lvl="1"/>
            <a:r>
              <a:rPr lang="en-US" dirty="0"/>
              <a:t>Verified after the medications had been pulled for distribution</a:t>
            </a:r>
          </a:p>
          <a:p>
            <a:pPr lvl="1"/>
            <a:r>
              <a:rPr lang="en-US" dirty="0"/>
              <a:t>VPT blinded to the auditing process and dates audits were to be conducted</a:t>
            </a:r>
          </a:p>
          <a:p>
            <a:r>
              <a:rPr lang="en-US" dirty="0"/>
              <a:t>No mistakes were found during this review</a:t>
            </a:r>
          </a:p>
          <a:p>
            <a:pPr marL="0" indent="0">
              <a:buNone/>
            </a:pPr>
            <a:endParaRPr lang="en-US" sz="2800" dirty="0"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6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/>
              <a:t>October </a:t>
            </a:r>
            <a:r>
              <a:rPr lang="en-US" sz="3600" dirty="0" smtClean="0"/>
              <a:t>Quality Assurance Audit</a:t>
            </a:r>
            <a:endParaRPr lang="en-US" sz="3600" dirty="0" smtClean="0">
              <a:latin typeface="Arial" charset="0"/>
              <a:ea typeface="Apex New Medium"/>
              <a:cs typeface="Arial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1"/>
            <a:ext cx="8382000" cy="46481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Arial" charset="0"/>
              </a:rPr>
              <a:t>Per policy-  Audit will consist of at least 10 % of ADC batch runs</a:t>
            </a:r>
            <a:endParaRPr lang="en-US" sz="2400" dirty="0" smtClean="0">
              <a:cs typeface="Arial" charset="0"/>
            </a:endParaRPr>
          </a:p>
          <a:p>
            <a:pPr lvl="1"/>
            <a:r>
              <a:rPr lang="en-US" sz="2400" dirty="0" smtClean="0">
                <a:cs typeface="Arial" charset="0"/>
              </a:rPr>
              <a:t>Each VPT checked an average of 232 doses (3 batch runs)</a:t>
            </a:r>
          </a:p>
          <a:p>
            <a:pPr lvl="2"/>
            <a:r>
              <a:rPr lang="en-US" sz="2000" dirty="0" smtClean="0">
                <a:cs typeface="Arial" charset="0"/>
              </a:rPr>
              <a:t>Errors were introduced at a rate of 1%</a:t>
            </a:r>
          </a:p>
          <a:p>
            <a:pPr lvl="1"/>
            <a:r>
              <a:rPr lang="en-US" sz="2400" dirty="0" smtClean="0">
                <a:cs typeface="Arial" charset="0"/>
              </a:rPr>
              <a:t>The accuracy rate for each technician was 100%</a:t>
            </a:r>
            <a:endParaRPr lang="en-US" sz="2800" dirty="0" smtClean="0">
              <a:cs typeface="Arial" charset="0"/>
            </a:endParaRPr>
          </a:p>
          <a:p>
            <a:pPr marL="0" indent="0">
              <a:buNone/>
            </a:pPr>
            <a:endParaRPr lang="en-US" sz="2800" dirty="0">
              <a:cs typeface="Arial" charset="0"/>
            </a:endParaRPr>
          </a:p>
          <a:p>
            <a:pPr marL="0" indent="0">
              <a:buNone/>
            </a:pPr>
            <a:r>
              <a:rPr lang="en-US" sz="2400" dirty="0" smtClean="0">
                <a:cs typeface="Arial" charset="0"/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6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Next Steps</a:t>
            </a:r>
            <a:endParaRPr lang="en-US" sz="3600" dirty="0" smtClean="0">
              <a:latin typeface="Arial" charset="0"/>
              <a:ea typeface="Apex New Medium"/>
              <a:cs typeface="Arial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Present to </a:t>
            </a:r>
            <a:r>
              <a:rPr lang="en-US" dirty="0" err="1"/>
              <a:t>ABoP</a:t>
            </a:r>
            <a:r>
              <a:rPr lang="en-US" dirty="0"/>
              <a:t> final results of year-long pilot</a:t>
            </a:r>
          </a:p>
          <a:p>
            <a:pPr lvl="1"/>
            <a:r>
              <a:rPr lang="en-US" dirty="0"/>
              <a:t>March 2016</a:t>
            </a:r>
          </a:p>
          <a:p>
            <a:r>
              <a:rPr lang="en-US" dirty="0"/>
              <a:t>AAHP </a:t>
            </a:r>
            <a:r>
              <a:rPr lang="en-US" dirty="0" smtClean="0"/>
              <a:t>Hospital Advisory Committee</a:t>
            </a:r>
          </a:p>
          <a:p>
            <a:pPr lvl="1"/>
            <a:r>
              <a:rPr lang="en-US" dirty="0" smtClean="0"/>
              <a:t>Currently </a:t>
            </a:r>
            <a:r>
              <a:rPr lang="en-US" dirty="0"/>
              <a:t>drafting recommended regulations</a:t>
            </a:r>
          </a:p>
          <a:p>
            <a:pPr lvl="1"/>
            <a:r>
              <a:rPr lang="en-US" dirty="0"/>
              <a:t>Will be reviewed by the AAHP </a:t>
            </a:r>
            <a:r>
              <a:rPr lang="en-US" dirty="0" smtClean="0"/>
              <a:t>Board of Directors</a:t>
            </a:r>
          </a:p>
          <a:p>
            <a:r>
              <a:rPr lang="en-US" dirty="0" smtClean="0">
                <a:cs typeface="Arial" charset="0"/>
              </a:rPr>
              <a:t>Review of proposed regulations by </a:t>
            </a:r>
            <a:r>
              <a:rPr lang="en-US" dirty="0" err="1" smtClean="0">
                <a:cs typeface="Arial" charset="0"/>
              </a:rPr>
              <a:t>ABoP</a:t>
            </a:r>
            <a:endParaRPr lang="en-US" dirty="0"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St. </a:t>
            </a:r>
            <a:r>
              <a:rPr lang="en-US" dirty="0" err="1" smtClean="0"/>
              <a:t>Bernards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Hospital Committee Approval of Policies &amp; Procedures</a:t>
            </a:r>
          </a:p>
          <a:p>
            <a:pPr lvl="1"/>
            <a:r>
              <a:rPr lang="en-US" dirty="0" smtClean="0"/>
              <a:t>	March 2015</a:t>
            </a:r>
          </a:p>
          <a:p>
            <a:r>
              <a:rPr lang="en-US" dirty="0" smtClean="0"/>
              <a:t>Selection and training of TCT Technicians</a:t>
            </a:r>
          </a:p>
          <a:p>
            <a:pPr lvl="1"/>
            <a:r>
              <a:rPr lang="en-US" dirty="0" smtClean="0"/>
              <a:t>March 2015 to August 2015</a:t>
            </a:r>
          </a:p>
          <a:p>
            <a:r>
              <a:rPr lang="en-US" dirty="0" smtClean="0"/>
              <a:t>Random Audits</a:t>
            </a:r>
          </a:p>
          <a:p>
            <a:pPr lvl="1"/>
            <a:r>
              <a:rPr lang="en-US" dirty="0" smtClean="0"/>
              <a:t>September 2015 (1 Technician)	</a:t>
            </a:r>
          </a:p>
          <a:p>
            <a:pPr lvl="2"/>
            <a:r>
              <a:rPr lang="en-US" dirty="0"/>
              <a:t>Two batch runs were selected</a:t>
            </a:r>
          </a:p>
          <a:p>
            <a:pPr lvl="2"/>
            <a:r>
              <a:rPr lang="en-US" dirty="0"/>
              <a:t>Total doses checked = 169</a:t>
            </a:r>
          </a:p>
          <a:p>
            <a:pPr lvl="2"/>
            <a:r>
              <a:rPr lang="en-US" dirty="0"/>
              <a:t>Accuracy Rate = 100%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738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TCT Education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Five technicians identified as possible candidates per policy</a:t>
            </a:r>
          </a:p>
          <a:p>
            <a:pPr lvl="1"/>
            <a:r>
              <a:rPr lang="en-US" dirty="0" smtClean="0"/>
              <a:t>Three technicians selected for training</a:t>
            </a:r>
          </a:p>
          <a:p>
            <a:pPr lvl="1"/>
            <a:r>
              <a:rPr lang="en-US" dirty="0" smtClean="0"/>
              <a:t>Two technicians completed training</a:t>
            </a:r>
          </a:p>
          <a:p>
            <a:pPr lvl="2"/>
            <a:r>
              <a:rPr lang="en-US" dirty="0" smtClean="0"/>
              <a:t>One Technician did not complete training due to:	</a:t>
            </a:r>
          </a:p>
          <a:p>
            <a:pPr lvl="4"/>
            <a:r>
              <a:rPr lang="en-US" dirty="0" smtClean="0"/>
              <a:t>Staffing restraints</a:t>
            </a:r>
          </a:p>
          <a:p>
            <a:pPr lvl="4"/>
            <a:r>
              <a:rPr lang="en-US" dirty="0" smtClean="0"/>
              <a:t>Change in positions of pharmacist trainers</a:t>
            </a:r>
          </a:p>
          <a:p>
            <a:pPr lvl="1"/>
            <a:r>
              <a:rPr lang="en-US" dirty="0" smtClean="0"/>
              <a:t>Didactic Exam (N=3)</a:t>
            </a:r>
          </a:p>
          <a:p>
            <a:pPr lvl="2"/>
            <a:r>
              <a:rPr lang="en-US" dirty="0" smtClean="0"/>
              <a:t>Average score = 94%</a:t>
            </a:r>
          </a:p>
          <a:p>
            <a:pPr lvl="1"/>
            <a:r>
              <a:rPr lang="en-US" dirty="0" smtClean="0"/>
              <a:t>There was no re-training required</a:t>
            </a:r>
          </a:p>
        </p:txBody>
      </p:sp>
    </p:spTree>
    <p:extLst>
      <p:ext uri="{BB962C8B-B14F-4D97-AF65-F5344CB8AC3E}">
        <p14:creationId xmlns:p14="http://schemas.microsoft.com/office/powerpoint/2010/main" val="297660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Validated Doses with Artificial Errors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238335136"/>
              </p:ext>
            </p:extLst>
          </p:nvPr>
        </p:nvGraphicFramePr>
        <p:xfrm>
          <a:off x="457200" y="830263"/>
          <a:ext cx="8229600" cy="497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43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35687"/>
              </p:ext>
            </p:extLst>
          </p:nvPr>
        </p:nvGraphicFramePr>
        <p:xfrm>
          <a:off x="602107" y="2103739"/>
          <a:ext cx="8108908" cy="2539882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001476"/>
                <a:gridCol w="1694310"/>
                <a:gridCol w="1834109"/>
                <a:gridCol w="1782903"/>
                <a:gridCol w="1796110"/>
              </a:tblGrid>
              <a:tr h="1247182"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</a:rPr>
                        <a:t>Total doses </a:t>
                      </a:r>
                      <a:r>
                        <a:rPr lang="pt-BR" sz="2400" u="none" strike="noStrike" dirty="0" err="1" smtClean="0">
                          <a:effectLst/>
                        </a:rPr>
                        <a:t>checked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Total errors </a:t>
                      </a:r>
                      <a:r>
                        <a:rPr lang="en-US" sz="2400" u="none" strike="noStrike" dirty="0">
                          <a:effectLst/>
                        </a:rPr>
                        <a:t>introduced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Total errors </a:t>
                      </a:r>
                      <a:r>
                        <a:rPr lang="en-US" sz="2400" u="none" strike="noStrike" dirty="0">
                          <a:effectLst/>
                        </a:rPr>
                        <a:t>discovered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Percentage Found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6463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 err="1">
                          <a:effectLst/>
                        </a:rPr>
                        <a:t>Tech</a:t>
                      </a:r>
                      <a:r>
                        <a:rPr lang="cs-CZ" sz="2400" u="none" strike="noStrike" dirty="0">
                          <a:effectLst/>
                        </a:rPr>
                        <a:t> A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6463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Tech B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588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Introduced Errors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3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Introduced Error Types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937838"/>
              </p:ext>
            </p:extLst>
          </p:nvPr>
        </p:nvGraphicFramePr>
        <p:xfrm>
          <a:off x="551655" y="1417639"/>
          <a:ext cx="7941264" cy="494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250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Tech-Check-Tech Pilot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Jackie </a:t>
            </a:r>
            <a:r>
              <a:rPr lang="en-US" dirty="0" err="1" smtClean="0"/>
              <a:t>Acu</a:t>
            </a:r>
            <a:r>
              <a:rPr lang="en-US" dirty="0" err="1" smtClean="0">
                <a:cs typeface="Times New Roman"/>
              </a:rPr>
              <a:t>ñ</a:t>
            </a:r>
            <a:r>
              <a:rPr lang="en-US" dirty="0" err="1" smtClean="0"/>
              <a:t>a</a:t>
            </a:r>
            <a:r>
              <a:rPr lang="en-US" dirty="0" smtClean="0"/>
              <a:t>, Pharm D</a:t>
            </a:r>
          </a:p>
          <a:p>
            <a:r>
              <a:rPr lang="en-US" dirty="0" smtClean="0"/>
              <a:t>Clinical Pharmacist I</a:t>
            </a:r>
          </a:p>
          <a:p>
            <a:r>
              <a:rPr lang="en-US" dirty="0" smtClean="0"/>
              <a:t>Baptist Health North Little Rock</a:t>
            </a:r>
            <a:endParaRPr lang="en-US" dirty="0"/>
          </a:p>
        </p:txBody>
      </p:sp>
      <p:pic>
        <p:nvPicPr>
          <p:cNvPr id="4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346677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003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Timeline of Pilot Implementation</a:t>
            </a:r>
            <a:endParaRPr lang="en-US" sz="3600" dirty="0" smtClean="0">
              <a:latin typeface="Arial" charset="0"/>
              <a:ea typeface="Apex New Medium"/>
              <a:cs typeface="Arial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600" dirty="0">
                <a:solidFill>
                  <a:prstClr val="black"/>
                </a:solidFill>
              </a:rPr>
              <a:t>Pilot approval of TCT by </a:t>
            </a:r>
            <a:r>
              <a:rPr lang="en-US" sz="2600" dirty="0" err="1">
                <a:solidFill>
                  <a:prstClr val="black"/>
                </a:solidFill>
              </a:rPr>
              <a:t>ABoP</a:t>
            </a:r>
            <a:endParaRPr lang="en-US" sz="2600" dirty="0">
              <a:solidFill>
                <a:prstClr val="black"/>
              </a:solidFill>
            </a:endParaRP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February 2015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Selection and training of VPT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February 2015- April 2015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Policies and Procedures reviewed and approved by QRC</a:t>
            </a:r>
          </a:p>
          <a:p>
            <a:pPr lvl="1"/>
            <a:r>
              <a:rPr lang="en-US" sz="2600" dirty="0" smtClean="0">
                <a:solidFill>
                  <a:prstClr val="black"/>
                </a:solidFill>
              </a:rPr>
              <a:t>April 2015</a:t>
            </a:r>
            <a:endParaRPr lang="en-US" sz="2600" dirty="0" smtClean="0">
              <a:solidFill>
                <a:prstClr val="black"/>
              </a:solidFill>
            </a:endParaRP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TCT </a:t>
            </a:r>
            <a:r>
              <a:rPr lang="en-US" sz="2600" dirty="0">
                <a:solidFill>
                  <a:prstClr val="black"/>
                </a:solidFill>
              </a:rPr>
              <a:t>Pilot implemented in </a:t>
            </a:r>
            <a:r>
              <a:rPr lang="en-US" sz="2600" dirty="0" smtClean="0">
                <a:solidFill>
                  <a:prstClr val="black"/>
                </a:solidFill>
              </a:rPr>
              <a:t>central pharmacy </a:t>
            </a:r>
            <a:endParaRPr lang="en-US" sz="2600" dirty="0">
              <a:solidFill>
                <a:prstClr val="black"/>
              </a:solidFill>
            </a:endParaRP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May 4, 2015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TCT Random Audits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August 2015</a:t>
            </a:r>
          </a:p>
          <a:p>
            <a:pPr lvl="1"/>
            <a:r>
              <a:rPr lang="en-US" sz="2600" dirty="0">
                <a:solidFill>
                  <a:prstClr val="black"/>
                </a:solidFill>
              </a:rPr>
              <a:t>October 2015 (6 </a:t>
            </a:r>
            <a:r>
              <a:rPr lang="en-US" sz="2600" dirty="0" smtClean="0">
                <a:solidFill>
                  <a:prstClr val="black"/>
                </a:solidFill>
              </a:rPr>
              <a:t>months of data)</a:t>
            </a:r>
            <a:endParaRPr lang="en-US" sz="2600" dirty="0">
              <a:solidFill>
                <a:prstClr val="black"/>
              </a:solidFill>
            </a:endParaRPr>
          </a:p>
          <a:p>
            <a:endParaRPr lang="en-US" sz="2800" dirty="0"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Training Overview</a:t>
            </a:r>
            <a:endParaRPr lang="en-US" sz="3600" dirty="0" smtClean="0">
              <a:latin typeface="Arial" charset="0"/>
              <a:ea typeface="Apex New Medium"/>
              <a:cs typeface="Arial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Technician selection- policy based</a:t>
            </a:r>
          </a:p>
          <a:p>
            <a:r>
              <a:rPr lang="en-US" dirty="0"/>
              <a:t>Technician re-education</a:t>
            </a:r>
          </a:p>
          <a:p>
            <a:pPr lvl="1"/>
            <a:r>
              <a:rPr lang="en-US" dirty="0"/>
              <a:t>Didactic education</a:t>
            </a:r>
          </a:p>
          <a:p>
            <a:pPr lvl="2"/>
            <a:r>
              <a:rPr lang="en-US" dirty="0"/>
              <a:t>Self-learning</a:t>
            </a:r>
          </a:p>
          <a:p>
            <a:pPr lvl="2"/>
            <a:r>
              <a:rPr lang="en-US" dirty="0"/>
              <a:t>Important sections emphasized by TCTPC</a:t>
            </a:r>
          </a:p>
          <a:p>
            <a:pPr lvl="1"/>
            <a:r>
              <a:rPr lang="en-US" dirty="0"/>
              <a:t>Didactic exam (n=4)</a:t>
            </a:r>
          </a:p>
          <a:p>
            <a:pPr lvl="2"/>
            <a:r>
              <a:rPr lang="en-US" dirty="0"/>
              <a:t>Average score 96% (+/- 3.26)</a:t>
            </a:r>
          </a:p>
          <a:p>
            <a:endParaRPr lang="en-US" sz="2800" dirty="0"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">
            <a:solidFill>
              <a:srgbClr val="039F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C:\DOCUME~1\u5946\LOCALS~1\Temp\XPGrpWise\IMAGE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00800"/>
            <a:ext cx="21542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CA9E-9BB2-4988-A574-CF3CD3A9F07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6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13 Medical Cen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960</Words>
  <Application>Microsoft Office PowerPoint</Application>
  <PresentationFormat>On-screen Show (4:3)</PresentationFormat>
  <Paragraphs>178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Apex New Medium</vt:lpstr>
      <vt:lpstr>Arial</vt:lpstr>
      <vt:lpstr>Calibri</vt:lpstr>
      <vt:lpstr>Times New Roman</vt:lpstr>
      <vt:lpstr>Office Theme</vt:lpstr>
      <vt:lpstr>2013 Medical Center Template</vt:lpstr>
      <vt:lpstr>Wendy Jordan, Pharm.D. Inpatient Pharmacy Manager St. Bernards Medical Center</vt:lpstr>
      <vt:lpstr>St. Bernards Timeline</vt:lpstr>
      <vt:lpstr>TCT Education</vt:lpstr>
      <vt:lpstr>Validated Doses with Artificial Errors</vt:lpstr>
      <vt:lpstr>Introduced Errors</vt:lpstr>
      <vt:lpstr>Introduced Error Types</vt:lpstr>
      <vt:lpstr>Tech-Check-Tech Pilot Updates</vt:lpstr>
      <vt:lpstr>Timeline of Pilot Implementation</vt:lpstr>
      <vt:lpstr>Training Overview</vt:lpstr>
      <vt:lpstr>Re-education</vt:lpstr>
      <vt:lpstr>Total Doses Checked</vt:lpstr>
      <vt:lpstr>VPT Validation Process </vt:lpstr>
      <vt:lpstr>Total Randomized Errors</vt:lpstr>
      <vt:lpstr>Introduced Errors vs Errors Discovered</vt:lpstr>
      <vt:lpstr>August Random Audit</vt:lpstr>
      <vt:lpstr>October Quality Assurance Audit</vt:lpstr>
      <vt:lpstr>Next Steps</vt:lpstr>
    </vt:vector>
  </TitlesOfParts>
  <Company>Baptist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Tech- Check-Tech Pilot Updates</dc:title>
  <dc:creator>BNL Pharmacy</dc:creator>
  <cp:lastModifiedBy>Kevin S. Robertson</cp:lastModifiedBy>
  <cp:revision>33</cp:revision>
  <dcterms:created xsi:type="dcterms:W3CDTF">2015-09-21T17:02:39Z</dcterms:created>
  <dcterms:modified xsi:type="dcterms:W3CDTF">2015-10-13T14:01:13Z</dcterms:modified>
</cp:coreProperties>
</file>